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349" r:id="rId4"/>
    <p:sldId id="350" r:id="rId5"/>
    <p:sldId id="351" r:id="rId6"/>
    <p:sldId id="352" r:id="rId7"/>
    <p:sldId id="353" r:id="rId8"/>
    <p:sldId id="354" r:id="rId9"/>
    <p:sldId id="355" r:id="rId10"/>
    <p:sldId id="356" r:id="rId11"/>
    <p:sldId id="357" r:id="rId12"/>
    <p:sldId id="358" r:id="rId13"/>
    <p:sldId id="359" r:id="rId14"/>
    <p:sldId id="337" r:id="rId15"/>
    <p:sldId id="336" r:id="rId16"/>
    <p:sldId id="338" r:id="rId17"/>
    <p:sldId id="339" r:id="rId18"/>
    <p:sldId id="340" r:id="rId19"/>
    <p:sldId id="341" r:id="rId20"/>
    <p:sldId id="342" r:id="rId21"/>
    <p:sldId id="343" r:id="rId22"/>
    <p:sldId id="344" r:id="rId23"/>
    <p:sldId id="345" r:id="rId24"/>
    <p:sldId id="346" r:id="rId25"/>
    <p:sldId id="347" r:id="rId26"/>
    <p:sldId id="348" r:id="rId27"/>
    <p:sldId id="31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854"/>
    <p:restoredTop sz="94674"/>
  </p:normalViewPr>
  <p:slideViewPr>
    <p:cSldViewPr snapToGrid="0" snapToObjects="1">
      <p:cViewPr varScale="1">
        <p:scale>
          <a:sx n="156" d="100"/>
          <a:sy n="156" d="100"/>
        </p:scale>
        <p:origin x="68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2.tiff>
</file>

<file path=ppt/media/image3.tiff>
</file>

<file path=ppt/media/image4.png>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38199-BD52-6540-8578-78454D1FBBE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A64FFCB-DD40-9742-9A79-B6971A57E9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A531A4D-A8AA-FA44-804A-AF4925E742A4}"/>
              </a:ext>
            </a:extLst>
          </p:cNvPr>
          <p:cNvSpPr>
            <a:spLocks noGrp="1"/>
          </p:cNvSpPr>
          <p:nvPr>
            <p:ph type="dt" sz="half" idx="10"/>
          </p:nvPr>
        </p:nvSpPr>
        <p:spPr/>
        <p:txBody>
          <a:bodyPr/>
          <a:lstStyle/>
          <a:p>
            <a:fld id="{178D524F-7CF6-034B-BD59-CBA1E24DA43A}" type="datetimeFigureOut">
              <a:rPr lang="en-US" smtClean="0"/>
              <a:t>2/16/20</a:t>
            </a:fld>
            <a:endParaRPr lang="en-US"/>
          </a:p>
        </p:txBody>
      </p:sp>
      <p:sp>
        <p:nvSpPr>
          <p:cNvPr id="5" name="Footer Placeholder 4">
            <a:extLst>
              <a:ext uri="{FF2B5EF4-FFF2-40B4-BE49-F238E27FC236}">
                <a16:creationId xmlns:a16="http://schemas.microsoft.com/office/drawing/2014/main" id="{8943DA97-28FF-D940-A9F1-90A74D5608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4643DA-2451-CE4A-A814-390B62D5D688}"/>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2762816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647C7-860A-4449-8E33-DF4840F47E8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AC728D8-6604-0E4D-AE10-2DFDC230C17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E9D454-9F64-8D48-83AA-23744C0D0C90}"/>
              </a:ext>
            </a:extLst>
          </p:cNvPr>
          <p:cNvSpPr>
            <a:spLocks noGrp="1"/>
          </p:cNvSpPr>
          <p:nvPr>
            <p:ph type="dt" sz="half" idx="10"/>
          </p:nvPr>
        </p:nvSpPr>
        <p:spPr/>
        <p:txBody>
          <a:bodyPr/>
          <a:lstStyle/>
          <a:p>
            <a:fld id="{178D524F-7CF6-034B-BD59-CBA1E24DA43A}" type="datetimeFigureOut">
              <a:rPr lang="en-US" smtClean="0"/>
              <a:t>2/16/20</a:t>
            </a:fld>
            <a:endParaRPr lang="en-US"/>
          </a:p>
        </p:txBody>
      </p:sp>
      <p:sp>
        <p:nvSpPr>
          <p:cNvPr id="5" name="Footer Placeholder 4">
            <a:extLst>
              <a:ext uri="{FF2B5EF4-FFF2-40B4-BE49-F238E27FC236}">
                <a16:creationId xmlns:a16="http://schemas.microsoft.com/office/drawing/2014/main" id="{0F4B4213-817C-B54F-9BBE-FF6E9E5F22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DBCD65-7D09-F943-A4C0-24BE276CEDD6}"/>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2485979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DA2F485-9C12-2F49-A540-A5F74105880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F79F51E-0F0A-A049-B2C4-4909D77A5CD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1C6A8D-B6BB-BF44-8796-1082BCB8C72D}"/>
              </a:ext>
            </a:extLst>
          </p:cNvPr>
          <p:cNvSpPr>
            <a:spLocks noGrp="1"/>
          </p:cNvSpPr>
          <p:nvPr>
            <p:ph type="dt" sz="half" idx="10"/>
          </p:nvPr>
        </p:nvSpPr>
        <p:spPr/>
        <p:txBody>
          <a:bodyPr/>
          <a:lstStyle/>
          <a:p>
            <a:fld id="{178D524F-7CF6-034B-BD59-CBA1E24DA43A}" type="datetimeFigureOut">
              <a:rPr lang="en-US" smtClean="0"/>
              <a:t>2/16/20</a:t>
            </a:fld>
            <a:endParaRPr lang="en-US"/>
          </a:p>
        </p:txBody>
      </p:sp>
      <p:sp>
        <p:nvSpPr>
          <p:cNvPr id="5" name="Footer Placeholder 4">
            <a:extLst>
              <a:ext uri="{FF2B5EF4-FFF2-40B4-BE49-F238E27FC236}">
                <a16:creationId xmlns:a16="http://schemas.microsoft.com/office/drawing/2014/main" id="{1F178FD4-A300-7745-94F1-DD8155907D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29B389-FAC1-3649-B7FC-C25209BE4DB4}"/>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9345215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EAB8F-66BA-F741-BA6F-F351915826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2AE3CE-0E74-6641-828E-E45F2701A39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2D4F82-849E-9748-9A66-D8D22CD7AE31}"/>
              </a:ext>
            </a:extLst>
          </p:cNvPr>
          <p:cNvSpPr>
            <a:spLocks noGrp="1"/>
          </p:cNvSpPr>
          <p:nvPr>
            <p:ph type="dt" sz="half" idx="10"/>
          </p:nvPr>
        </p:nvSpPr>
        <p:spPr/>
        <p:txBody>
          <a:bodyPr/>
          <a:lstStyle/>
          <a:p>
            <a:fld id="{178D524F-7CF6-034B-BD59-CBA1E24DA43A}" type="datetimeFigureOut">
              <a:rPr lang="en-US" smtClean="0"/>
              <a:t>2/16/20</a:t>
            </a:fld>
            <a:endParaRPr lang="en-US"/>
          </a:p>
        </p:txBody>
      </p:sp>
      <p:sp>
        <p:nvSpPr>
          <p:cNvPr id="5" name="Footer Placeholder 4">
            <a:extLst>
              <a:ext uri="{FF2B5EF4-FFF2-40B4-BE49-F238E27FC236}">
                <a16:creationId xmlns:a16="http://schemas.microsoft.com/office/drawing/2014/main" id="{2209713A-5956-7A41-A0F0-9E51274559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890136-8AB8-6948-97F4-2815652BC670}"/>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6002902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F763C-A08B-7C4F-81A3-CB6703EBD1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1DF1057-BCB4-2E42-93B1-23BFC8DAE3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517749E-4BE0-1543-93EE-16ADCCE627A6}"/>
              </a:ext>
            </a:extLst>
          </p:cNvPr>
          <p:cNvSpPr>
            <a:spLocks noGrp="1"/>
          </p:cNvSpPr>
          <p:nvPr>
            <p:ph type="dt" sz="half" idx="10"/>
          </p:nvPr>
        </p:nvSpPr>
        <p:spPr/>
        <p:txBody>
          <a:bodyPr/>
          <a:lstStyle/>
          <a:p>
            <a:fld id="{178D524F-7CF6-034B-BD59-CBA1E24DA43A}" type="datetimeFigureOut">
              <a:rPr lang="en-US" smtClean="0"/>
              <a:t>2/16/20</a:t>
            </a:fld>
            <a:endParaRPr lang="en-US"/>
          </a:p>
        </p:txBody>
      </p:sp>
      <p:sp>
        <p:nvSpPr>
          <p:cNvPr id="5" name="Footer Placeholder 4">
            <a:extLst>
              <a:ext uri="{FF2B5EF4-FFF2-40B4-BE49-F238E27FC236}">
                <a16:creationId xmlns:a16="http://schemas.microsoft.com/office/drawing/2014/main" id="{65FE2A2B-8052-2443-9AB9-49EDFD5DB9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1917FA-CAD8-8744-A095-D66AF189F1F9}"/>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30300214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0686A-1173-0B45-8A1B-089F1253B2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9D5F15-F658-A345-8DC7-D4071F361C6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0CE82F-D852-DD47-9BD4-D8823EE527A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88BB9A3-3DA3-C642-8766-A78F0999CA51}"/>
              </a:ext>
            </a:extLst>
          </p:cNvPr>
          <p:cNvSpPr>
            <a:spLocks noGrp="1"/>
          </p:cNvSpPr>
          <p:nvPr>
            <p:ph type="dt" sz="half" idx="10"/>
          </p:nvPr>
        </p:nvSpPr>
        <p:spPr/>
        <p:txBody>
          <a:bodyPr/>
          <a:lstStyle/>
          <a:p>
            <a:fld id="{178D524F-7CF6-034B-BD59-CBA1E24DA43A}" type="datetimeFigureOut">
              <a:rPr lang="en-US" smtClean="0"/>
              <a:t>2/16/20</a:t>
            </a:fld>
            <a:endParaRPr lang="en-US"/>
          </a:p>
        </p:txBody>
      </p:sp>
      <p:sp>
        <p:nvSpPr>
          <p:cNvPr id="6" name="Footer Placeholder 5">
            <a:extLst>
              <a:ext uri="{FF2B5EF4-FFF2-40B4-BE49-F238E27FC236}">
                <a16:creationId xmlns:a16="http://schemas.microsoft.com/office/drawing/2014/main" id="{194AE1E0-16C6-0147-B3C1-F016CB6700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6E5BC6-1C90-EA48-A6C3-A2AB98281704}"/>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21933908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D4D37-3226-9747-941E-AB07DF02F0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A31E94-B674-AC47-B33F-83B096182D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31D320F-74DC-0A4E-A46B-897C9AA7BD3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13097A-69C5-A148-922C-EC88B5DA53A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58ADE77-2538-654F-A84E-414E7FF3368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D9DCB2E-E297-8341-BC7C-0AE96F9E250B}"/>
              </a:ext>
            </a:extLst>
          </p:cNvPr>
          <p:cNvSpPr>
            <a:spLocks noGrp="1"/>
          </p:cNvSpPr>
          <p:nvPr>
            <p:ph type="dt" sz="half" idx="10"/>
          </p:nvPr>
        </p:nvSpPr>
        <p:spPr/>
        <p:txBody>
          <a:bodyPr/>
          <a:lstStyle/>
          <a:p>
            <a:fld id="{178D524F-7CF6-034B-BD59-CBA1E24DA43A}" type="datetimeFigureOut">
              <a:rPr lang="en-US" smtClean="0"/>
              <a:t>2/16/20</a:t>
            </a:fld>
            <a:endParaRPr lang="en-US"/>
          </a:p>
        </p:txBody>
      </p:sp>
      <p:sp>
        <p:nvSpPr>
          <p:cNvPr id="8" name="Footer Placeholder 7">
            <a:extLst>
              <a:ext uri="{FF2B5EF4-FFF2-40B4-BE49-F238E27FC236}">
                <a16:creationId xmlns:a16="http://schemas.microsoft.com/office/drawing/2014/main" id="{300B8D9D-D604-9C4E-9619-C96912000D4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E1A691-E817-2048-982A-4F3930CA98D8}"/>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40260933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E53D-6A08-5449-B0D7-6DDF6D2313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20CD264-2F88-574C-92DF-20414AE5F2A8}"/>
              </a:ext>
            </a:extLst>
          </p:cNvPr>
          <p:cNvSpPr>
            <a:spLocks noGrp="1"/>
          </p:cNvSpPr>
          <p:nvPr>
            <p:ph type="dt" sz="half" idx="10"/>
          </p:nvPr>
        </p:nvSpPr>
        <p:spPr/>
        <p:txBody>
          <a:bodyPr/>
          <a:lstStyle/>
          <a:p>
            <a:fld id="{178D524F-7CF6-034B-BD59-CBA1E24DA43A}" type="datetimeFigureOut">
              <a:rPr lang="en-US" smtClean="0"/>
              <a:t>2/16/20</a:t>
            </a:fld>
            <a:endParaRPr lang="en-US"/>
          </a:p>
        </p:txBody>
      </p:sp>
      <p:sp>
        <p:nvSpPr>
          <p:cNvPr id="4" name="Footer Placeholder 3">
            <a:extLst>
              <a:ext uri="{FF2B5EF4-FFF2-40B4-BE49-F238E27FC236}">
                <a16:creationId xmlns:a16="http://schemas.microsoft.com/office/drawing/2014/main" id="{4C1FBA9E-2217-9B44-909F-47B4477FF7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625990A-607B-A548-97F5-A0020ECBA147}"/>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12380243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CF2969-7FAE-AE47-8D88-BA189CBAC9DD}"/>
              </a:ext>
            </a:extLst>
          </p:cNvPr>
          <p:cNvSpPr>
            <a:spLocks noGrp="1"/>
          </p:cNvSpPr>
          <p:nvPr>
            <p:ph type="dt" sz="half" idx="10"/>
          </p:nvPr>
        </p:nvSpPr>
        <p:spPr/>
        <p:txBody>
          <a:bodyPr/>
          <a:lstStyle/>
          <a:p>
            <a:fld id="{178D524F-7CF6-034B-BD59-CBA1E24DA43A}" type="datetimeFigureOut">
              <a:rPr lang="en-US" smtClean="0"/>
              <a:t>2/16/20</a:t>
            </a:fld>
            <a:endParaRPr lang="en-US"/>
          </a:p>
        </p:txBody>
      </p:sp>
      <p:sp>
        <p:nvSpPr>
          <p:cNvPr id="3" name="Footer Placeholder 2">
            <a:extLst>
              <a:ext uri="{FF2B5EF4-FFF2-40B4-BE49-F238E27FC236}">
                <a16:creationId xmlns:a16="http://schemas.microsoft.com/office/drawing/2014/main" id="{3230E62D-6877-984B-BD37-DF2C6DB5CA4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9C88AF-953A-3945-AACB-C7DAA39C6890}"/>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32748082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0F831-963E-2D4C-BD56-E60B508C0A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0C3956-85B9-6E48-A939-C569F5C112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5258887-F704-E84E-BA83-806411A7FD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0959EFD-AECF-F743-8CFD-872D68C9F205}"/>
              </a:ext>
            </a:extLst>
          </p:cNvPr>
          <p:cNvSpPr>
            <a:spLocks noGrp="1"/>
          </p:cNvSpPr>
          <p:nvPr>
            <p:ph type="dt" sz="half" idx="10"/>
          </p:nvPr>
        </p:nvSpPr>
        <p:spPr/>
        <p:txBody>
          <a:bodyPr/>
          <a:lstStyle/>
          <a:p>
            <a:fld id="{178D524F-7CF6-034B-BD59-CBA1E24DA43A}" type="datetimeFigureOut">
              <a:rPr lang="en-US" smtClean="0"/>
              <a:t>2/16/20</a:t>
            </a:fld>
            <a:endParaRPr lang="en-US"/>
          </a:p>
        </p:txBody>
      </p:sp>
      <p:sp>
        <p:nvSpPr>
          <p:cNvPr id="6" name="Footer Placeholder 5">
            <a:extLst>
              <a:ext uri="{FF2B5EF4-FFF2-40B4-BE49-F238E27FC236}">
                <a16:creationId xmlns:a16="http://schemas.microsoft.com/office/drawing/2014/main" id="{D5D13167-1D5A-8A48-AFE4-1C28584E9C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C54B09-5282-A444-9100-37CAA6E5396E}"/>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1399569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FF95C-AA5F-0942-B121-D8ABA9DE8E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93BE0BF-166E-4E4F-AFBD-17CC7D47FA2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1B0DD65-1607-1C40-93BF-E6B338C51F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9649FFE-B55C-884E-84C9-B1803F977644}"/>
              </a:ext>
            </a:extLst>
          </p:cNvPr>
          <p:cNvSpPr>
            <a:spLocks noGrp="1"/>
          </p:cNvSpPr>
          <p:nvPr>
            <p:ph type="dt" sz="half" idx="10"/>
          </p:nvPr>
        </p:nvSpPr>
        <p:spPr/>
        <p:txBody>
          <a:bodyPr/>
          <a:lstStyle/>
          <a:p>
            <a:fld id="{178D524F-7CF6-034B-BD59-CBA1E24DA43A}" type="datetimeFigureOut">
              <a:rPr lang="en-US" smtClean="0"/>
              <a:t>2/16/20</a:t>
            </a:fld>
            <a:endParaRPr lang="en-US"/>
          </a:p>
        </p:txBody>
      </p:sp>
      <p:sp>
        <p:nvSpPr>
          <p:cNvPr id="6" name="Footer Placeholder 5">
            <a:extLst>
              <a:ext uri="{FF2B5EF4-FFF2-40B4-BE49-F238E27FC236}">
                <a16:creationId xmlns:a16="http://schemas.microsoft.com/office/drawing/2014/main" id="{D8590D28-EFE2-D144-BF59-3F66DD5471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D58F7B-0C3A-3F40-9159-2A181A0C9ADC}"/>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37150400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9D3D511-07CB-3140-A534-07054052F19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4116D72-5657-7047-80D6-0C1EB97E7D7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40C07E-9241-5746-91C6-1A11205A6C5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8D524F-7CF6-034B-BD59-CBA1E24DA43A}" type="datetimeFigureOut">
              <a:rPr lang="en-US" smtClean="0"/>
              <a:t>2/16/20</a:t>
            </a:fld>
            <a:endParaRPr lang="en-US"/>
          </a:p>
        </p:txBody>
      </p:sp>
      <p:sp>
        <p:nvSpPr>
          <p:cNvPr id="5" name="Footer Placeholder 4">
            <a:extLst>
              <a:ext uri="{FF2B5EF4-FFF2-40B4-BE49-F238E27FC236}">
                <a16:creationId xmlns:a16="http://schemas.microsoft.com/office/drawing/2014/main" id="{135BFD07-9CA2-5544-9E7A-4482058DEF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5115AFC-CF26-6E4E-B973-39FDB5A864B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7EC57D-271E-054E-BE8D-109D1F3031A5}" type="slidenum">
              <a:rPr lang="en-US" smtClean="0"/>
              <a:t>‹#›</a:t>
            </a:fld>
            <a:endParaRPr lang="en-US"/>
          </a:p>
        </p:txBody>
      </p:sp>
    </p:spTree>
    <p:extLst>
      <p:ext uri="{BB962C8B-B14F-4D97-AF65-F5344CB8AC3E}">
        <p14:creationId xmlns:p14="http://schemas.microsoft.com/office/powerpoint/2010/main" val="18305250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E7B81-36B4-434E-AEE4-2CB44921367A}"/>
              </a:ext>
            </a:extLst>
          </p:cNvPr>
          <p:cNvSpPr>
            <a:spLocks noGrp="1"/>
          </p:cNvSpPr>
          <p:nvPr>
            <p:ph type="ctrTitle"/>
          </p:nvPr>
        </p:nvSpPr>
        <p:spPr>
          <a:xfrm>
            <a:off x="1524000" y="470720"/>
            <a:ext cx="9144000" cy="2387600"/>
          </a:xfrm>
        </p:spPr>
        <p:txBody>
          <a:bodyPr/>
          <a:lstStyle/>
          <a:p>
            <a:r>
              <a:rPr lang="en-US" dirty="0"/>
              <a:t>CSE 477: Introduction to Computer Security</a:t>
            </a:r>
          </a:p>
        </p:txBody>
      </p:sp>
      <p:sp>
        <p:nvSpPr>
          <p:cNvPr id="3" name="Subtitle 2">
            <a:extLst>
              <a:ext uri="{FF2B5EF4-FFF2-40B4-BE49-F238E27FC236}">
                <a16:creationId xmlns:a16="http://schemas.microsoft.com/office/drawing/2014/main" id="{113EDC08-8A7F-4949-885E-4E85B2175E4E}"/>
              </a:ext>
            </a:extLst>
          </p:cNvPr>
          <p:cNvSpPr>
            <a:spLocks noGrp="1"/>
          </p:cNvSpPr>
          <p:nvPr>
            <p:ph type="subTitle" idx="1"/>
          </p:nvPr>
        </p:nvSpPr>
        <p:spPr>
          <a:xfrm>
            <a:off x="1524000" y="3602037"/>
            <a:ext cx="9144000" cy="2767231"/>
          </a:xfrm>
        </p:spPr>
        <p:txBody>
          <a:bodyPr>
            <a:normAutofit lnSpcReduction="10000"/>
          </a:bodyPr>
          <a:lstStyle/>
          <a:p>
            <a:r>
              <a:rPr lang="en-US" sz="3200" dirty="0"/>
              <a:t>Lecture – 3</a:t>
            </a:r>
          </a:p>
          <a:p>
            <a:endParaRPr lang="en-US" dirty="0"/>
          </a:p>
          <a:p>
            <a:endParaRPr lang="en-US" dirty="0"/>
          </a:p>
          <a:p>
            <a:pPr algn="r"/>
            <a:r>
              <a:rPr lang="en-US" dirty="0"/>
              <a:t>Course Teacher: Dr. Md Sadek Ferdous</a:t>
            </a:r>
          </a:p>
          <a:p>
            <a:pPr algn="r"/>
            <a:r>
              <a:rPr lang="en-US" dirty="0"/>
              <a:t>Assistant Professor, CSE, SUST</a:t>
            </a:r>
          </a:p>
          <a:p>
            <a:pPr algn="r"/>
            <a:r>
              <a:rPr lang="en-US" dirty="0"/>
              <a:t>E-mail: </a:t>
            </a:r>
            <a:r>
              <a:rPr lang="en-US" dirty="0" err="1"/>
              <a:t>ripul.bd@gmail.com</a:t>
            </a:r>
            <a:endParaRPr lang="en-US" dirty="0"/>
          </a:p>
        </p:txBody>
      </p:sp>
    </p:spTree>
    <p:extLst>
      <p:ext uri="{BB962C8B-B14F-4D97-AF65-F5344CB8AC3E}">
        <p14:creationId xmlns:p14="http://schemas.microsoft.com/office/powerpoint/2010/main" val="6505411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Least common mechanism</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In systems with multiple users, mechanisms allowing resources to be </a:t>
            </a:r>
            <a:r>
              <a:rPr lang="en-GB" b="1" dirty="0"/>
              <a:t>shared by more than one user should be minimised</a:t>
            </a:r>
            <a:r>
              <a:rPr lang="en-GB" dirty="0"/>
              <a:t> </a:t>
            </a:r>
          </a:p>
          <a:p>
            <a:r>
              <a:rPr lang="en-GB" dirty="0"/>
              <a:t>For example, if a file or application needs to be accessed by more than one user, then these users should have separate channels by which to access these resources, to prevent unforeseen consequences that could cause security problems</a:t>
            </a:r>
          </a:p>
        </p:txBody>
      </p:sp>
    </p:spTree>
    <p:extLst>
      <p:ext uri="{BB962C8B-B14F-4D97-AF65-F5344CB8AC3E}">
        <p14:creationId xmlns:p14="http://schemas.microsoft.com/office/powerpoint/2010/main" val="772886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Psychological acceptability</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This principle states that user interfaces should be </a:t>
            </a:r>
            <a:r>
              <a:rPr lang="en-GB" b="1" dirty="0"/>
              <a:t>well designed and intuitive</a:t>
            </a:r>
            <a:r>
              <a:rPr lang="en-GB" dirty="0"/>
              <a:t>, and all security-related settings should adhere to what an ordinary user might expect </a:t>
            </a:r>
          </a:p>
        </p:txBody>
      </p:sp>
    </p:spTree>
    <p:extLst>
      <p:ext uri="{BB962C8B-B14F-4D97-AF65-F5344CB8AC3E}">
        <p14:creationId xmlns:p14="http://schemas.microsoft.com/office/powerpoint/2010/main" val="16544682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Work factor</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According to this principle, the </a:t>
            </a:r>
            <a:r>
              <a:rPr lang="en-GB" b="1" dirty="0"/>
              <a:t>cost of circumventing </a:t>
            </a:r>
            <a:r>
              <a:rPr lang="en-GB" dirty="0"/>
              <a:t>a security mechanism should be compared with the resources of an attacker when designing a security scheme</a:t>
            </a:r>
          </a:p>
          <a:p>
            <a:pPr lvl="1"/>
            <a:r>
              <a:rPr lang="en-GB" dirty="0"/>
              <a:t>A system developed to protect student grades in a university database, which may be attacked by snoopers or students trying to change their grades, probably needs less sophisticated security measures than a system built to protect military secrets, which may be attacked by government intelligence organizations</a:t>
            </a:r>
          </a:p>
        </p:txBody>
      </p:sp>
    </p:spTree>
    <p:extLst>
      <p:ext uri="{BB962C8B-B14F-4D97-AF65-F5344CB8AC3E}">
        <p14:creationId xmlns:p14="http://schemas.microsoft.com/office/powerpoint/2010/main" val="9849263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Compromise recording</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This principle states that sometimes it is more desirable to </a:t>
            </a:r>
            <a:r>
              <a:rPr lang="en-GB" b="1" dirty="0"/>
              <a:t>record the details </a:t>
            </a:r>
            <a:r>
              <a:rPr lang="en-GB" dirty="0"/>
              <a:t>of an intrusion than to adopt more sophisticated measures to prevent it</a:t>
            </a:r>
          </a:p>
        </p:txBody>
      </p:sp>
      <p:pic>
        <p:nvPicPr>
          <p:cNvPr id="4" name="Picture 3">
            <a:extLst>
              <a:ext uri="{FF2B5EF4-FFF2-40B4-BE49-F238E27FC236}">
                <a16:creationId xmlns:a16="http://schemas.microsoft.com/office/drawing/2014/main" id="{B3636980-0913-704E-9AD7-E9EFDC292017}"/>
              </a:ext>
            </a:extLst>
          </p:cNvPr>
          <p:cNvPicPr>
            <a:picLocks noChangeAspect="1"/>
          </p:cNvPicPr>
          <p:nvPr/>
        </p:nvPicPr>
        <p:blipFill>
          <a:blip r:embed="rId2"/>
          <a:stretch>
            <a:fillRect/>
          </a:stretch>
        </p:blipFill>
        <p:spPr>
          <a:xfrm>
            <a:off x="1171496" y="3502479"/>
            <a:ext cx="3659522" cy="2073729"/>
          </a:xfrm>
          <a:prstGeom prst="rect">
            <a:avLst/>
          </a:prstGeom>
        </p:spPr>
      </p:pic>
      <p:sp>
        <p:nvSpPr>
          <p:cNvPr id="6" name="Rectangle 5">
            <a:extLst>
              <a:ext uri="{FF2B5EF4-FFF2-40B4-BE49-F238E27FC236}">
                <a16:creationId xmlns:a16="http://schemas.microsoft.com/office/drawing/2014/main" id="{54B7D491-C4CF-6D47-A69E-1CDBB6F2409E}"/>
              </a:ext>
            </a:extLst>
          </p:cNvPr>
          <p:cNvSpPr/>
          <p:nvPr/>
        </p:nvSpPr>
        <p:spPr>
          <a:xfrm>
            <a:off x="7004958" y="6050945"/>
            <a:ext cx="3940629" cy="338554"/>
          </a:xfrm>
          <a:prstGeom prst="rect">
            <a:avLst/>
          </a:prstGeom>
        </p:spPr>
        <p:txBody>
          <a:bodyPr wrap="square">
            <a:spAutoFit/>
          </a:bodyPr>
          <a:lstStyle/>
          <a:p>
            <a:r>
              <a:rPr lang="en-GB" sz="800" dirty="0"/>
              <a:t>https://www.bbc.com/news/av/uk-22275952/watching-eyes-poster-reduces-bicycle-thefts</a:t>
            </a:r>
            <a:endParaRPr lang="en-GB" sz="600" dirty="0"/>
          </a:p>
        </p:txBody>
      </p:sp>
      <p:sp>
        <p:nvSpPr>
          <p:cNvPr id="7" name="Rectangle 6">
            <a:extLst>
              <a:ext uri="{FF2B5EF4-FFF2-40B4-BE49-F238E27FC236}">
                <a16:creationId xmlns:a16="http://schemas.microsoft.com/office/drawing/2014/main" id="{441D9D37-B954-A34C-A069-981118F0F3B1}"/>
              </a:ext>
            </a:extLst>
          </p:cNvPr>
          <p:cNvSpPr/>
          <p:nvPr/>
        </p:nvSpPr>
        <p:spPr>
          <a:xfrm>
            <a:off x="1037347" y="5927834"/>
            <a:ext cx="3793671" cy="461665"/>
          </a:xfrm>
          <a:prstGeom prst="rect">
            <a:avLst/>
          </a:prstGeom>
        </p:spPr>
        <p:txBody>
          <a:bodyPr wrap="square">
            <a:spAutoFit/>
          </a:bodyPr>
          <a:lstStyle/>
          <a:p>
            <a:r>
              <a:rPr lang="en-GB" sz="600" dirty="0"/>
              <a:t>https://</a:t>
            </a:r>
            <a:r>
              <a:rPr lang="en-GB" sz="600" dirty="0" err="1"/>
              <a:t>www.google.com</a:t>
            </a:r>
            <a:r>
              <a:rPr lang="en-GB" sz="600" dirty="0"/>
              <a:t>/</a:t>
            </a:r>
            <a:r>
              <a:rPr lang="en-GB" sz="600" dirty="0" err="1"/>
              <a:t>url?sa</a:t>
            </a:r>
            <a:r>
              <a:rPr lang="en-GB" sz="600" dirty="0"/>
              <a:t>=</a:t>
            </a:r>
            <a:r>
              <a:rPr lang="en-GB" sz="600" dirty="0" err="1"/>
              <a:t>i&amp;url</a:t>
            </a:r>
            <a:r>
              <a:rPr lang="en-GB" sz="600" dirty="0"/>
              <a:t>=https%3A%2F%2Fwww.syfy.com%2Fsyfywire%2Fman-eye-glow-eye-of-sauron&amp;psig=AOvVaw2V0ENZ1S9KC-j2h9xriY4M&amp;ust=1581957040982000&amp;source=</a:t>
            </a:r>
            <a:r>
              <a:rPr lang="en-GB" sz="600" dirty="0" err="1"/>
              <a:t>images&amp;cd</a:t>
            </a:r>
            <a:r>
              <a:rPr lang="en-GB" sz="600" dirty="0"/>
              <a:t>=</a:t>
            </a:r>
            <a:r>
              <a:rPr lang="en-GB" sz="600" dirty="0" err="1"/>
              <a:t>vfe&amp;ved</a:t>
            </a:r>
            <a:r>
              <a:rPr lang="en-GB" sz="600" dirty="0"/>
              <a:t>=0CAIQjRxqFwoTCKDb_K6_1ucCFQAAAAAdAAAAABAD</a:t>
            </a:r>
          </a:p>
        </p:txBody>
      </p:sp>
      <p:pic>
        <p:nvPicPr>
          <p:cNvPr id="8" name="Picture 7">
            <a:extLst>
              <a:ext uri="{FF2B5EF4-FFF2-40B4-BE49-F238E27FC236}">
                <a16:creationId xmlns:a16="http://schemas.microsoft.com/office/drawing/2014/main" id="{288E68FF-5A92-5C41-B7F3-9C7560816F93}"/>
              </a:ext>
            </a:extLst>
          </p:cNvPr>
          <p:cNvPicPr>
            <a:picLocks noChangeAspect="1"/>
          </p:cNvPicPr>
          <p:nvPr/>
        </p:nvPicPr>
        <p:blipFill>
          <a:blip r:embed="rId3"/>
          <a:stretch>
            <a:fillRect/>
          </a:stretch>
        </p:blipFill>
        <p:spPr>
          <a:xfrm>
            <a:off x="5938157" y="2877113"/>
            <a:ext cx="5293898" cy="3050721"/>
          </a:xfrm>
          <a:prstGeom prst="rect">
            <a:avLst/>
          </a:prstGeom>
        </p:spPr>
      </p:pic>
    </p:spTree>
    <p:extLst>
      <p:ext uri="{BB962C8B-B14F-4D97-AF65-F5344CB8AC3E}">
        <p14:creationId xmlns:p14="http://schemas.microsoft.com/office/powerpoint/2010/main" val="7899400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Access control</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Which users can read/write which files? </a:t>
            </a:r>
          </a:p>
          <a:p>
            <a:r>
              <a:rPr lang="en-GB" dirty="0"/>
              <a:t>Are my files really safe? </a:t>
            </a:r>
          </a:p>
          <a:p>
            <a:r>
              <a:rPr lang="en-GB" dirty="0"/>
              <a:t>What does it mean to be root? </a:t>
            </a:r>
          </a:p>
          <a:p>
            <a:r>
              <a:rPr lang="en-GB" dirty="0"/>
              <a:t>What do we really want to control? </a:t>
            </a:r>
          </a:p>
          <a:p>
            <a:r>
              <a:rPr lang="en-GB" dirty="0"/>
              <a:t>Four mechanisms:</a:t>
            </a:r>
          </a:p>
          <a:p>
            <a:pPr lvl="1"/>
            <a:r>
              <a:rPr lang="en-GB" dirty="0"/>
              <a:t>Access control matrices</a:t>
            </a:r>
          </a:p>
          <a:p>
            <a:pPr lvl="1"/>
            <a:r>
              <a:rPr lang="en-GB" dirty="0"/>
              <a:t>Access control lists</a:t>
            </a:r>
          </a:p>
          <a:p>
            <a:pPr lvl="1"/>
            <a:r>
              <a:rPr lang="en-GB" dirty="0"/>
              <a:t>Capabilities</a:t>
            </a:r>
          </a:p>
          <a:p>
            <a:pPr lvl="1"/>
            <a:r>
              <a:rPr lang="en-GB" dirty="0"/>
              <a:t>Role-based Access Control (RBAC)</a:t>
            </a:r>
          </a:p>
        </p:txBody>
      </p:sp>
    </p:spTree>
    <p:extLst>
      <p:ext uri="{BB962C8B-B14F-4D97-AF65-F5344CB8AC3E}">
        <p14:creationId xmlns:p14="http://schemas.microsoft.com/office/powerpoint/2010/main" val="3176631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Access control matrices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A table that defines permissions </a:t>
            </a:r>
          </a:p>
          <a:p>
            <a:pPr lvl="1"/>
            <a:r>
              <a:rPr lang="en-GB" dirty="0"/>
              <a:t>Each row of this table is associated with a subject, which is a user, group, or system that can perform actions</a:t>
            </a:r>
          </a:p>
          <a:p>
            <a:pPr lvl="1"/>
            <a:r>
              <a:rPr lang="en-GB" dirty="0"/>
              <a:t>Each column of the table is associated with an object, which is a file, directory, device, resource, or any other entity for which we want to define access rights </a:t>
            </a:r>
          </a:p>
          <a:p>
            <a:pPr lvl="1"/>
            <a:r>
              <a:rPr lang="en-GB" dirty="0"/>
              <a:t>Each cell of the table is then filled with the access rights for the associated combination of subject and object </a:t>
            </a:r>
          </a:p>
          <a:p>
            <a:pPr lvl="1"/>
            <a:r>
              <a:rPr lang="en-GB" dirty="0"/>
              <a:t>Access rights can include actions such as reading, writing, copying, executing, deleting, and annotating </a:t>
            </a:r>
          </a:p>
          <a:p>
            <a:pPr lvl="1"/>
            <a:r>
              <a:rPr lang="en-GB" dirty="0"/>
              <a:t>An empty cell means that no access rights are granted</a:t>
            </a:r>
          </a:p>
        </p:txBody>
      </p:sp>
    </p:spTree>
    <p:extLst>
      <p:ext uri="{BB962C8B-B14F-4D97-AF65-F5344CB8AC3E}">
        <p14:creationId xmlns:p14="http://schemas.microsoft.com/office/powerpoint/2010/main" val="14368914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Access control matrices</a:t>
            </a:r>
          </a:p>
        </p:txBody>
      </p:sp>
      <p:pic>
        <p:nvPicPr>
          <p:cNvPr id="6" name="Picture 5">
            <a:extLst>
              <a:ext uri="{FF2B5EF4-FFF2-40B4-BE49-F238E27FC236}">
                <a16:creationId xmlns:a16="http://schemas.microsoft.com/office/drawing/2014/main" id="{5983A9C2-E065-B043-A069-3E3760C76A63}"/>
              </a:ext>
            </a:extLst>
          </p:cNvPr>
          <p:cNvPicPr>
            <a:picLocks noChangeAspect="1"/>
          </p:cNvPicPr>
          <p:nvPr/>
        </p:nvPicPr>
        <p:blipFill>
          <a:blip r:embed="rId2"/>
          <a:stretch>
            <a:fillRect/>
          </a:stretch>
        </p:blipFill>
        <p:spPr>
          <a:xfrm>
            <a:off x="1997786" y="2535620"/>
            <a:ext cx="8196427" cy="3122448"/>
          </a:xfrm>
          <a:prstGeom prst="rect">
            <a:avLst/>
          </a:prstGeom>
        </p:spPr>
      </p:pic>
    </p:spTree>
    <p:extLst>
      <p:ext uri="{BB962C8B-B14F-4D97-AF65-F5344CB8AC3E}">
        <p14:creationId xmlns:p14="http://schemas.microsoft.com/office/powerpoint/2010/main" val="12012340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Access control matrices: pros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The nice thing about an access control matrix is that it allows for fast and easy determination of the access control rights for any subject-object pair </a:t>
            </a:r>
          </a:p>
          <a:p>
            <a:pPr lvl="1"/>
            <a:r>
              <a:rPr lang="en-GB" dirty="0"/>
              <a:t>just go to the cell in the table for this subject’s row and this object’s column </a:t>
            </a:r>
          </a:p>
          <a:p>
            <a:pPr lvl="1"/>
            <a:r>
              <a:rPr lang="en-GB" dirty="0"/>
              <a:t>locating a record of interest can be done with a single operation of looking up a cell in a matrix </a:t>
            </a:r>
          </a:p>
          <a:p>
            <a:r>
              <a:rPr lang="en-GB" dirty="0"/>
              <a:t>The access control matrix gives administrators a simple, visual way of seeing the entire set of access control relationships all at once</a:t>
            </a:r>
          </a:p>
        </p:txBody>
      </p:sp>
    </p:spTree>
    <p:extLst>
      <p:ext uri="{BB962C8B-B14F-4D97-AF65-F5344CB8AC3E}">
        <p14:creationId xmlns:p14="http://schemas.microsoft.com/office/powerpoint/2010/main" val="7248734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Access control matrices: cons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fontScale="92500" lnSpcReduction="20000"/>
          </a:bodyPr>
          <a:lstStyle/>
          <a:p>
            <a:r>
              <a:rPr lang="en-GB" dirty="0"/>
              <a:t>There is a fairly big disadvantage to the access control matrix: it can get really big </a:t>
            </a:r>
          </a:p>
          <a:p>
            <a:r>
              <a:rPr lang="en-GB" dirty="0"/>
              <a:t>In particular, if we have </a:t>
            </a:r>
            <a:r>
              <a:rPr lang="en-GB" i="1" dirty="0"/>
              <a:t>n </a:t>
            </a:r>
            <a:r>
              <a:rPr lang="en-GB" dirty="0"/>
              <a:t>subjects and </a:t>
            </a:r>
            <a:r>
              <a:rPr lang="en-GB" i="1" dirty="0"/>
              <a:t>m </a:t>
            </a:r>
            <a:r>
              <a:rPr lang="en-GB" dirty="0"/>
              <a:t>objects, then the access control matrix has </a:t>
            </a:r>
            <a:r>
              <a:rPr lang="en-GB" i="1" dirty="0"/>
              <a:t>n </a:t>
            </a:r>
            <a:r>
              <a:rPr lang="en-GB" dirty="0"/>
              <a:t>rows, </a:t>
            </a:r>
            <a:r>
              <a:rPr lang="en-GB" i="1" dirty="0"/>
              <a:t>m </a:t>
            </a:r>
            <a:r>
              <a:rPr lang="en-GB" dirty="0"/>
              <a:t>columns, and </a:t>
            </a:r>
            <a:r>
              <a:rPr lang="en-GB" i="1" dirty="0"/>
              <a:t>n </a:t>
            </a:r>
            <a:r>
              <a:rPr lang="en-GB" dirty="0"/>
              <a:t>· </a:t>
            </a:r>
            <a:r>
              <a:rPr lang="en-GB" i="1" dirty="0"/>
              <a:t>m </a:t>
            </a:r>
            <a:r>
              <a:rPr lang="en-GB" dirty="0"/>
              <a:t>cells. </a:t>
            </a:r>
          </a:p>
          <a:p>
            <a:r>
              <a:rPr lang="en-GB" dirty="0"/>
              <a:t>For example, a reasonably sized computer server could easily have 1,000 subjects, who are its users, and 1,000,000 objects, which are its files and directories. </a:t>
            </a:r>
          </a:p>
          <a:p>
            <a:pPr lvl="1"/>
            <a:r>
              <a:rPr lang="en-GB" dirty="0"/>
              <a:t>But this would imply an access control matrix with 1 billion cells! </a:t>
            </a:r>
          </a:p>
          <a:p>
            <a:r>
              <a:rPr lang="en-GB" dirty="0"/>
              <a:t>It is hard to imagine there is a system administrator anywhere on the planet with enough time and patience to fill in all the cells for a table this large! </a:t>
            </a:r>
          </a:p>
          <a:p>
            <a:r>
              <a:rPr lang="en-GB" dirty="0"/>
              <a:t>Also, nobody would be able to view this table all at once!</a:t>
            </a:r>
          </a:p>
        </p:txBody>
      </p:sp>
    </p:spTree>
    <p:extLst>
      <p:ext uri="{BB962C8B-B14F-4D97-AF65-F5344CB8AC3E}">
        <p14:creationId xmlns:p14="http://schemas.microsoft.com/office/powerpoint/2010/main" val="16804513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Access control lists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It defines, for each object, o, a list, L, called o’s access control list, which enumerates all the subjects that have access rights for o and, for each such subject, s, gives the access rights that s has for object o</a:t>
            </a:r>
          </a:p>
        </p:txBody>
      </p:sp>
      <p:pic>
        <p:nvPicPr>
          <p:cNvPr id="4" name="Picture 3">
            <a:extLst>
              <a:ext uri="{FF2B5EF4-FFF2-40B4-BE49-F238E27FC236}">
                <a16:creationId xmlns:a16="http://schemas.microsoft.com/office/drawing/2014/main" id="{E3AC59DE-1ACA-F940-8939-DA46C71A0758}"/>
              </a:ext>
            </a:extLst>
          </p:cNvPr>
          <p:cNvPicPr>
            <a:picLocks noChangeAspect="1"/>
          </p:cNvPicPr>
          <p:nvPr/>
        </p:nvPicPr>
        <p:blipFill>
          <a:blip r:embed="rId2"/>
          <a:stretch>
            <a:fillRect/>
          </a:stretch>
        </p:blipFill>
        <p:spPr>
          <a:xfrm>
            <a:off x="2915306" y="3235488"/>
            <a:ext cx="6361387" cy="2827283"/>
          </a:xfrm>
          <a:prstGeom prst="rect">
            <a:avLst/>
          </a:prstGeom>
        </p:spPr>
      </p:pic>
    </p:spTree>
    <p:extLst>
      <p:ext uri="{BB962C8B-B14F-4D97-AF65-F5344CB8AC3E}">
        <p14:creationId xmlns:p14="http://schemas.microsoft.com/office/powerpoint/2010/main" val="19809229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p:txBody>
          <a:bodyPr/>
          <a:lstStyle/>
          <a:p>
            <a:r>
              <a:rPr lang="en-US" dirty="0"/>
              <a:t>Security principles</a:t>
            </a:r>
          </a:p>
          <a:p>
            <a:r>
              <a:rPr lang="en-US" dirty="0"/>
              <a:t>Access control</a:t>
            </a:r>
          </a:p>
        </p:txBody>
      </p:sp>
    </p:spTree>
    <p:extLst>
      <p:ext uri="{BB962C8B-B14F-4D97-AF65-F5344CB8AC3E}">
        <p14:creationId xmlns:p14="http://schemas.microsoft.com/office/powerpoint/2010/main" val="5518721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Access control lists: pros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fontScale="85000" lnSpcReduction="20000"/>
          </a:bodyPr>
          <a:lstStyle/>
          <a:p>
            <a:r>
              <a:rPr lang="en-GB" dirty="0"/>
              <a:t>The main advantage of ACLs over access control matrices is size</a:t>
            </a:r>
          </a:p>
          <a:p>
            <a:r>
              <a:rPr lang="en-GB" dirty="0"/>
              <a:t>The total size of all the access control lists in a system will be proportional to the number of nonempty cells in the access control matrix</a:t>
            </a:r>
          </a:p>
          <a:p>
            <a:pPr lvl="1"/>
            <a:r>
              <a:rPr lang="en-GB" dirty="0"/>
              <a:t>which is expected to be much smaller than the total number of cells in the access control matrix</a:t>
            </a:r>
          </a:p>
          <a:p>
            <a:r>
              <a:rPr lang="en-GB" dirty="0"/>
              <a:t>Another advantage of ACLs, with respect to secure computer systems, is that the ACL for an object can be stored directly with that object as part of its metadata, which is particularly useful for file systems </a:t>
            </a:r>
          </a:p>
          <a:p>
            <a:r>
              <a:rPr lang="en-GB" dirty="0"/>
              <a:t>That is, the header blocks for files and directories can directly store the access control list of that file or directory </a:t>
            </a:r>
          </a:p>
          <a:p>
            <a:r>
              <a:rPr lang="en-GB" dirty="0"/>
              <a:t>Thus, if the operating system is trying to decide if a user or process requesting access to a certain directory or file in fact has that access right, the system need only consult the ACL of that object </a:t>
            </a:r>
          </a:p>
        </p:txBody>
      </p:sp>
    </p:spTree>
    <p:extLst>
      <p:ext uri="{BB962C8B-B14F-4D97-AF65-F5344CB8AC3E}">
        <p14:creationId xmlns:p14="http://schemas.microsoft.com/office/powerpoint/2010/main" val="24372712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Access control lists: cons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fontScale="92500" lnSpcReduction="10000"/>
          </a:bodyPr>
          <a:lstStyle/>
          <a:p>
            <a:r>
              <a:rPr lang="en-GB" dirty="0"/>
              <a:t>The primary disadvantage of ACLs is enumerating all the access rights of a given subject is extremely inefficient</a:t>
            </a:r>
          </a:p>
          <a:p>
            <a:r>
              <a:rPr lang="en-GB" dirty="0"/>
              <a:t>In order to determine all the access rights for a given subject, </a:t>
            </a:r>
            <a:r>
              <a:rPr lang="en-GB" i="1" dirty="0"/>
              <a:t>s</a:t>
            </a:r>
            <a:r>
              <a:rPr lang="en-GB" dirty="0"/>
              <a:t>, a secure system based on ACLs would have to search the access control list of every object looking for records involving </a:t>
            </a:r>
            <a:r>
              <a:rPr lang="en-GB" i="1" dirty="0"/>
              <a:t>s</a:t>
            </a:r>
            <a:endParaRPr lang="en-GB" dirty="0"/>
          </a:p>
          <a:p>
            <a:r>
              <a:rPr lang="en-GB" dirty="0"/>
              <a:t>That is, determining such information requires a complete search of all the ACLs in the system, </a:t>
            </a:r>
          </a:p>
          <a:p>
            <a:pPr lvl="1"/>
            <a:r>
              <a:rPr lang="en-GB" dirty="0"/>
              <a:t>For the Access Control Matric, the similar computation involves examining the row for subject </a:t>
            </a:r>
            <a:r>
              <a:rPr lang="en-GB" i="1" dirty="0"/>
              <a:t>s!</a:t>
            </a:r>
          </a:p>
          <a:p>
            <a:r>
              <a:rPr lang="en-GB" dirty="0"/>
              <a:t>Sometime such computation is necessary:</a:t>
            </a:r>
          </a:p>
          <a:p>
            <a:pPr lvl="1"/>
            <a:r>
              <a:rPr lang="en-GB" dirty="0"/>
              <a:t>E.g. removing a user from a system </a:t>
            </a:r>
          </a:p>
        </p:txBody>
      </p:sp>
    </p:spTree>
    <p:extLst>
      <p:ext uri="{BB962C8B-B14F-4D97-AF65-F5344CB8AC3E}">
        <p14:creationId xmlns:p14="http://schemas.microsoft.com/office/powerpoint/2010/main" val="30986294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Capabilities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5793828" cy="4102209"/>
          </a:xfrm>
        </p:spPr>
        <p:txBody>
          <a:bodyPr>
            <a:normAutofit/>
          </a:bodyPr>
          <a:lstStyle/>
          <a:p>
            <a:r>
              <a:rPr lang="en-GB" dirty="0"/>
              <a:t>Takes a subject-centred approach to access control</a:t>
            </a:r>
          </a:p>
          <a:p>
            <a:r>
              <a:rPr lang="en-GB" dirty="0"/>
              <a:t>It defines, for each subject s, the list of the objects for which s has nonempty access control rights, together with the specific rights for each such object</a:t>
            </a:r>
          </a:p>
        </p:txBody>
      </p:sp>
      <p:pic>
        <p:nvPicPr>
          <p:cNvPr id="4" name="Picture 3">
            <a:extLst>
              <a:ext uri="{FF2B5EF4-FFF2-40B4-BE49-F238E27FC236}">
                <a16:creationId xmlns:a16="http://schemas.microsoft.com/office/drawing/2014/main" id="{B4061555-6A55-4844-8695-0EA523598DE4}"/>
              </a:ext>
            </a:extLst>
          </p:cNvPr>
          <p:cNvPicPr>
            <a:picLocks noChangeAspect="1"/>
          </p:cNvPicPr>
          <p:nvPr/>
        </p:nvPicPr>
        <p:blipFill>
          <a:blip r:embed="rId2"/>
          <a:stretch>
            <a:fillRect/>
          </a:stretch>
        </p:blipFill>
        <p:spPr>
          <a:xfrm>
            <a:off x="7051566" y="1432033"/>
            <a:ext cx="4078890" cy="4617611"/>
          </a:xfrm>
          <a:prstGeom prst="rect">
            <a:avLst/>
          </a:prstGeom>
        </p:spPr>
      </p:pic>
    </p:spTree>
    <p:extLst>
      <p:ext uri="{BB962C8B-B14F-4D97-AF65-F5344CB8AC3E}">
        <p14:creationId xmlns:p14="http://schemas.microsoft.com/office/powerpoint/2010/main" val="25502977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Capabilities: pros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fontScale="92500"/>
          </a:bodyPr>
          <a:lstStyle/>
          <a:p>
            <a:r>
              <a:rPr lang="en-GB" dirty="0"/>
              <a:t>Similar advantages as access control lists</a:t>
            </a:r>
          </a:p>
          <a:p>
            <a:pPr lvl="1"/>
            <a:r>
              <a:rPr lang="en-GB" dirty="0"/>
              <a:t>A system administrator only needs to create and maintain access control relationships for subject-object pairs that have nonempty access control rights</a:t>
            </a:r>
          </a:p>
          <a:p>
            <a:r>
              <a:rPr lang="en-GB" dirty="0"/>
              <a:t>In addition, the capabilities model makes it easy for an administrator to quickly determine for any subject all the access rights that that subject has </a:t>
            </a:r>
          </a:p>
          <a:p>
            <a:r>
              <a:rPr lang="en-GB" dirty="0"/>
              <a:t>For example, each time a subject </a:t>
            </a:r>
            <a:r>
              <a:rPr lang="en-GB" i="1" dirty="0"/>
              <a:t>s </a:t>
            </a:r>
            <a:r>
              <a:rPr lang="en-GB" dirty="0"/>
              <a:t>requests a particular access right for an object </a:t>
            </a:r>
            <a:r>
              <a:rPr lang="en-GB" i="1" dirty="0"/>
              <a:t>o</a:t>
            </a:r>
            <a:r>
              <a:rPr lang="en-GB" dirty="0"/>
              <a:t>, the system needs only to examine the complete capabilities list for </a:t>
            </a:r>
            <a:r>
              <a:rPr lang="en-GB" i="1" dirty="0"/>
              <a:t>s </a:t>
            </a:r>
            <a:r>
              <a:rPr lang="en-GB" dirty="0"/>
              <a:t>looking for </a:t>
            </a:r>
            <a:r>
              <a:rPr lang="en-GB" i="1" dirty="0"/>
              <a:t>o</a:t>
            </a:r>
            <a:r>
              <a:rPr lang="en-GB" dirty="0"/>
              <a:t>. If </a:t>
            </a:r>
            <a:r>
              <a:rPr lang="en-GB" i="1" dirty="0"/>
              <a:t>s </a:t>
            </a:r>
            <a:r>
              <a:rPr lang="en-GB" dirty="0"/>
              <a:t>has that right for </a:t>
            </a:r>
            <a:r>
              <a:rPr lang="en-GB" i="1" dirty="0"/>
              <a:t>o</a:t>
            </a:r>
            <a:r>
              <a:rPr lang="en-GB" dirty="0"/>
              <a:t>, then it is granted it </a:t>
            </a:r>
          </a:p>
          <a:p>
            <a:pPr lvl="1"/>
            <a:r>
              <a:rPr lang="en-GB" dirty="0"/>
              <a:t>Thus, if the size of the capabilities list for a subject is not too big, this is a reasonably fast computation</a:t>
            </a:r>
          </a:p>
        </p:txBody>
      </p:sp>
    </p:spTree>
    <p:extLst>
      <p:ext uri="{BB962C8B-B14F-4D97-AF65-F5344CB8AC3E}">
        <p14:creationId xmlns:p14="http://schemas.microsoft.com/office/powerpoint/2010/main" val="20946149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Capabilities: cons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The main disadvantage of capabilities is that they are not associated directly with objects </a:t>
            </a:r>
          </a:p>
          <a:p>
            <a:r>
              <a:rPr lang="en-GB" dirty="0"/>
              <a:t>Thus, the only way to determine all the access rights for an object </a:t>
            </a:r>
            <a:r>
              <a:rPr lang="en-GB" i="1" dirty="0"/>
              <a:t>o </a:t>
            </a:r>
            <a:r>
              <a:rPr lang="en-GB" dirty="0"/>
              <a:t>is to search all the capabilities lists for all the subjects </a:t>
            </a:r>
          </a:p>
        </p:txBody>
      </p:sp>
    </p:spTree>
    <p:extLst>
      <p:ext uri="{BB962C8B-B14F-4D97-AF65-F5344CB8AC3E}">
        <p14:creationId xmlns:p14="http://schemas.microsoft.com/office/powerpoint/2010/main" val="5317554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Role Based Access Control (RBAC)</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5683786" cy="5225170"/>
          </a:xfrm>
        </p:spPr>
        <p:txBody>
          <a:bodyPr>
            <a:normAutofit fontScale="77500" lnSpcReduction="20000"/>
          </a:bodyPr>
          <a:lstStyle/>
          <a:p>
            <a:r>
              <a:rPr lang="en-GB" dirty="0"/>
              <a:t>Define </a:t>
            </a:r>
            <a:r>
              <a:rPr lang="en-GB" b="1" dirty="0"/>
              <a:t>roles </a:t>
            </a:r>
            <a:r>
              <a:rPr lang="en-GB" dirty="0"/>
              <a:t>and then specify access control rights for these roles, rather than for subjects directly </a:t>
            </a:r>
          </a:p>
          <a:p>
            <a:r>
              <a:rPr lang="en-GB" dirty="0"/>
              <a:t>For example, a file system for a university computer science department could have roles for “faculty,” “student,” “administrative personnel,” “administrative manager,” “backup agent,” “lab manager,” “system administrator,” etc. </a:t>
            </a:r>
          </a:p>
          <a:p>
            <a:r>
              <a:rPr lang="en-GB" dirty="0"/>
              <a:t>Each role is granted the access rights that are appropriate for the class of users associated with that role</a:t>
            </a:r>
          </a:p>
          <a:p>
            <a:r>
              <a:rPr lang="en-GB" dirty="0"/>
              <a:t>Then assign a user to the corresponding role</a:t>
            </a:r>
          </a:p>
          <a:p>
            <a:r>
              <a:rPr lang="en-GB" dirty="0"/>
              <a:t>Such role can take advantage of the concept of inheritance:</a:t>
            </a:r>
          </a:p>
          <a:p>
            <a:pPr lvl="1"/>
            <a:r>
              <a:rPr lang="en-GB" dirty="0"/>
              <a:t>if a role </a:t>
            </a:r>
            <a:r>
              <a:rPr lang="en-GB" i="1" dirty="0"/>
              <a:t>R</a:t>
            </a:r>
            <a:r>
              <a:rPr lang="en-GB" dirty="0"/>
              <a:t>1 is above role </a:t>
            </a:r>
            <a:r>
              <a:rPr lang="en-GB" i="1" dirty="0"/>
              <a:t>R</a:t>
            </a:r>
            <a:r>
              <a:rPr lang="en-GB" dirty="0"/>
              <a:t>2 in the hierarchy, then </a:t>
            </a:r>
            <a:r>
              <a:rPr lang="en-GB" i="1" dirty="0"/>
              <a:t>R</a:t>
            </a:r>
            <a:r>
              <a:rPr lang="en-GB" dirty="0"/>
              <a:t>1 inherits the access rights of </a:t>
            </a:r>
            <a:r>
              <a:rPr lang="en-GB" i="1" dirty="0"/>
              <a:t>R</a:t>
            </a:r>
            <a:r>
              <a:rPr lang="en-GB" dirty="0"/>
              <a:t>2 </a:t>
            </a:r>
          </a:p>
          <a:p>
            <a:endParaRPr lang="en-GB" dirty="0"/>
          </a:p>
        </p:txBody>
      </p:sp>
      <p:pic>
        <p:nvPicPr>
          <p:cNvPr id="4" name="Picture 3">
            <a:extLst>
              <a:ext uri="{FF2B5EF4-FFF2-40B4-BE49-F238E27FC236}">
                <a16:creationId xmlns:a16="http://schemas.microsoft.com/office/drawing/2014/main" id="{09DA831C-A002-1847-BE34-5BD3645563C1}"/>
              </a:ext>
            </a:extLst>
          </p:cNvPr>
          <p:cNvPicPr>
            <a:picLocks noChangeAspect="1"/>
          </p:cNvPicPr>
          <p:nvPr/>
        </p:nvPicPr>
        <p:blipFill>
          <a:blip r:embed="rId2"/>
          <a:stretch>
            <a:fillRect/>
          </a:stretch>
        </p:blipFill>
        <p:spPr>
          <a:xfrm>
            <a:off x="6847087" y="2103437"/>
            <a:ext cx="4857305" cy="3019406"/>
          </a:xfrm>
          <a:prstGeom prst="rect">
            <a:avLst/>
          </a:prstGeom>
        </p:spPr>
      </p:pic>
    </p:spTree>
    <p:extLst>
      <p:ext uri="{BB962C8B-B14F-4D97-AF65-F5344CB8AC3E}">
        <p14:creationId xmlns:p14="http://schemas.microsoft.com/office/powerpoint/2010/main" val="35037540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RBAC: pros &amp; cons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The total set of roles should be much smaller than the set of subjects</a:t>
            </a:r>
          </a:p>
          <a:p>
            <a:pPr lvl="1"/>
            <a:r>
              <a:rPr lang="en-GB" dirty="0"/>
              <a:t>Hence, storing access rights just for roles is more efficient </a:t>
            </a:r>
          </a:p>
          <a:p>
            <a:r>
              <a:rPr lang="en-GB" dirty="0"/>
              <a:t>And the overhead for determining if a subject </a:t>
            </a:r>
            <a:r>
              <a:rPr lang="en-GB" i="1" dirty="0"/>
              <a:t>s </a:t>
            </a:r>
            <a:r>
              <a:rPr lang="en-GB" dirty="0"/>
              <a:t>has a particular right is small</a:t>
            </a:r>
          </a:p>
          <a:p>
            <a:pPr lvl="1"/>
            <a:r>
              <a:rPr lang="en-GB" dirty="0"/>
              <a:t>for all the system needs to do is to determine if one of the roles for </a:t>
            </a:r>
            <a:r>
              <a:rPr lang="en-GB" i="1" dirty="0"/>
              <a:t>s </a:t>
            </a:r>
            <a:r>
              <a:rPr lang="en-GB" dirty="0"/>
              <a:t>has that access right</a:t>
            </a:r>
          </a:p>
          <a:p>
            <a:r>
              <a:rPr lang="en-GB" dirty="0"/>
              <a:t>The main disadvantage of the role-based access control model is that it is not implemented in current operating systems </a:t>
            </a:r>
          </a:p>
        </p:txBody>
      </p:sp>
    </p:spTree>
    <p:extLst>
      <p:ext uri="{BB962C8B-B14F-4D97-AF65-F5344CB8AC3E}">
        <p14:creationId xmlns:p14="http://schemas.microsoft.com/office/powerpoint/2010/main" val="3104157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7DCFEF1-20E9-EF49-B60E-AFDD6FAC14B1}"/>
              </a:ext>
            </a:extLst>
          </p:cNvPr>
          <p:cNvPicPr>
            <a:picLocks noChangeAspect="1"/>
          </p:cNvPicPr>
          <p:nvPr/>
        </p:nvPicPr>
        <p:blipFill>
          <a:blip r:embed="rId2"/>
          <a:stretch>
            <a:fillRect/>
          </a:stretch>
        </p:blipFill>
        <p:spPr>
          <a:xfrm>
            <a:off x="4021560" y="1646010"/>
            <a:ext cx="4148879" cy="3565979"/>
          </a:xfrm>
          <a:prstGeom prst="rect">
            <a:avLst/>
          </a:prstGeom>
        </p:spPr>
      </p:pic>
    </p:spTree>
    <p:extLst>
      <p:ext uri="{BB962C8B-B14F-4D97-AF65-F5344CB8AC3E}">
        <p14:creationId xmlns:p14="http://schemas.microsoft.com/office/powerpoint/2010/main" val="1027740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78A76-045F-B942-8A94-D5D4492A2A7B}"/>
              </a:ext>
            </a:extLst>
          </p:cNvPr>
          <p:cNvSpPr>
            <a:spLocks noGrp="1"/>
          </p:cNvSpPr>
          <p:nvPr>
            <p:ph type="title"/>
          </p:nvPr>
        </p:nvSpPr>
        <p:spPr/>
        <p:txBody>
          <a:bodyPr/>
          <a:lstStyle/>
          <a:p>
            <a:r>
              <a:rPr lang="en-US" dirty="0"/>
              <a:t>Security principles</a:t>
            </a:r>
          </a:p>
        </p:txBody>
      </p:sp>
      <p:sp>
        <p:nvSpPr>
          <p:cNvPr id="3" name="Content Placeholder 2">
            <a:extLst>
              <a:ext uri="{FF2B5EF4-FFF2-40B4-BE49-F238E27FC236}">
                <a16:creationId xmlns:a16="http://schemas.microsoft.com/office/drawing/2014/main" id="{52C40A8D-A9A2-FC40-9776-7F5E5A9C5937}"/>
              </a:ext>
            </a:extLst>
          </p:cNvPr>
          <p:cNvSpPr>
            <a:spLocks noGrp="1"/>
          </p:cNvSpPr>
          <p:nvPr>
            <p:ph idx="1"/>
          </p:nvPr>
        </p:nvSpPr>
        <p:spPr>
          <a:xfrm>
            <a:off x="838200" y="1825625"/>
            <a:ext cx="4616669" cy="4351338"/>
          </a:xfrm>
        </p:spPr>
        <p:txBody>
          <a:bodyPr>
            <a:normAutofit/>
          </a:bodyPr>
          <a:lstStyle/>
          <a:p>
            <a:r>
              <a:rPr lang="en-GB" dirty="0"/>
              <a:t>The ten security principles by </a:t>
            </a:r>
            <a:r>
              <a:rPr lang="en-GB" dirty="0" err="1"/>
              <a:t>Saltzer</a:t>
            </a:r>
            <a:r>
              <a:rPr lang="en-GB" dirty="0"/>
              <a:t> and Schroeder in their 1975 paper</a:t>
            </a:r>
          </a:p>
          <a:p>
            <a:pPr lvl="1"/>
            <a:r>
              <a:rPr lang="en-GB" dirty="0"/>
              <a:t>“</a:t>
            </a:r>
            <a:r>
              <a:rPr lang="en-GB" i="1" dirty="0"/>
              <a:t>The protection of information in computer systems</a:t>
            </a:r>
            <a:r>
              <a:rPr lang="en-GB" dirty="0"/>
              <a:t>”</a:t>
            </a:r>
          </a:p>
          <a:p>
            <a:r>
              <a:rPr lang="en-GB" dirty="0"/>
              <a:t>These principles remain important guidelines for securing today’s computer systems and networks even after so many years</a:t>
            </a:r>
          </a:p>
          <a:p>
            <a:endParaRPr lang="en-GB" dirty="0"/>
          </a:p>
        </p:txBody>
      </p:sp>
      <p:pic>
        <p:nvPicPr>
          <p:cNvPr id="4" name="Picture 3">
            <a:extLst>
              <a:ext uri="{FF2B5EF4-FFF2-40B4-BE49-F238E27FC236}">
                <a16:creationId xmlns:a16="http://schemas.microsoft.com/office/drawing/2014/main" id="{44B6F51B-35C8-C04D-B7D5-996692B66F13}"/>
              </a:ext>
            </a:extLst>
          </p:cNvPr>
          <p:cNvPicPr>
            <a:picLocks noChangeAspect="1"/>
          </p:cNvPicPr>
          <p:nvPr/>
        </p:nvPicPr>
        <p:blipFill>
          <a:blip r:embed="rId2"/>
          <a:stretch>
            <a:fillRect/>
          </a:stretch>
        </p:blipFill>
        <p:spPr>
          <a:xfrm>
            <a:off x="6688520" y="1690688"/>
            <a:ext cx="4527449" cy="4127062"/>
          </a:xfrm>
          <a:prstGeom prst="rect">
            <a:avLst/>
          </a:prstGeom>
        </p:spPr>
      </p:pic>
    </p:spTree>
    <p:extLst>
      <p:ext uri="{BB962C8B-B14F-4D97-AF65-F5344CB8AC3E}">
        <p14:creationId xmlns:p14="http://schemas.microsoft.com/office/powerpoint/2010/main" val="21907933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Economy of mechanism</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This principle stresses </a:t>
            </a:r>
            <a:r>
              <a:rPr lang="en-GB" b="1" dirty="0"/>
              <a:t>simplicity </a:t>
            </a:r>
            <a:r>
              <a:rPr lang="en-GB" dirty="0"/>
              <a:t>in the </a:t>
            </a:r>
            <a:r>
              <a:rPr lang="en-GB" b="1" dirty="0"/>
              <a:t>design </a:t>
            </a:r>
            <a:r>
              <a:rPr lang="en-GB" dirty="0"/>
              <a:t>and </a:t>
            </a:r>
            <a:r>
              <a:rPr lang="en-GB" b="1" dirty="0"/>
              <a:t>implementation </a:t>
            </a:r>
            <a:r>
              <a:rPr lang="en-GB" dirty="0"/>
              <a:t>of security measures </a:t>
            </a:r>
          </a:p>
          <a:p>
            <a:pPr lvl="1"/>
            <a:r>
              <a:rPr lang="en-GB" dirty="0"/>
              <a:t>While applicable to most engineering endeavours, the notion of simplicity is especially important in the security domain, since a simple security framework facilitates its understanding by developers and users and enables the efficient development and verification of enforcement methods for it</a:t>
            </a:r>
          </a:p>
        </p:txBody>
      </p:sp>
    </p:spTree>
    <p:extLst>
      <p:ext uri="{BB962C8B-B14F-4D97-AF65-F5344CB8AC3E}">
        <p14:creationId xmlns:p14="http://schemas.microsoft.com/office/powerpoint/2010/main" val="16183283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Fail-safe defaults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lnSpcReduction="10000"/>
          </a:bodyPr>
          <a:lstStyle/>
          <a:p>
            <a:r>
              <a:rPr lang="en-GB" dirty="0"/>
              <a:t>This principle states that the default configuration of a system should have a </a:t>
            </a:r>
            <a:r>
              <a:rPr lang="en-GB" b="1" dirty="0"/>
              <a:t>conservative protection scheme</a:t>
            </a:r>
            <a:r>
              <a:rPr lang="en-GB" dirty="0"/>
              <a:t> </a:t>
            </a:r>
          </a:p>
          <a:p>
            <a:r>
              <a:rPr lang="en-GB" dirty="0"/>
              <a:t>For example, when adding a new user to an operating system, the default group of the user should have minimal access rights to files and services</a:t>
            </a:r>
          </a:p>
          <a:p>
            <a:r>
              <a:rPr lang="en-GB" dirty="0"/>
              <a:t>Unfortunately, operating systems and applications often have default options that favour usability over security </a:t>
            </a:r>
          </a:p>
          <a:p>
            <a:r>
              <a:rPr lang="en-GB" dirty="0"/>
              <a:t>This has been historically the case for a number of popular applications, such as web browsers that allow the execution of code downloaded from the web server</a:t>
            </a:r>
            <a:endParaRPr lang="en-GB" dirty="0">
              <a:effectLst/>
            </a:endParaRPr>
          </a:p>
        </p:txBody>
      </p:sp>
    </p:spTree>
    <p:extLst>
      <p:ext uri="{BB962C8B-B14F-4D97-AF65-F5344CB8AC3E}">
        <p14:creationId xmlns:p14="http://schemas.microsoft.com/office/powerpoint/2010/main" val="26735351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Complete mediation</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The idea behind this principle is that every access to a resource must be checked for </a:t>
            </a:r>
            <a:r>
              <a:rPr lang="en-GB" b="1" dirty="0"/>
              <a:t>compliance with an authority</a:t>
            </a:r>
            <a:endParaRPr lang="en-GB" dirty="0"/>
          </a:p>
          <a:p>
            <a:r>
              <a:rPr lang="en-GB" dirty="0"/>
              <a:t>As a consequence, one should be wary of performance improvement techniques that save the results of previous authorization checks, since permissions can change over time</a:t>
            </a:r>
          </a:p>
          <a:p>
            <a:r>
              <a:rPr lang="en-GB" dirty="0"/>
              <a:t>For example, an online banking web site should require users to sign on again after a certain amount of time, say, 15 minutes, has elapsed</a:t>
            </a:r>
            <a:endParaRPr lang="en-GB" dirty="0">
              <a:effectLst/>
            </a:endParaRPr>
          </a:p>
        </p:txBody>
      </p:sp>
    </p:spTree>
    <p:extLst>
      <p:ext uri="{BB962C8B-B14F-4D97-AF65-F5344CB8AC3E}">
        <p14:creationId xmlns:p14="http://schemas.microsoft.com/office/powerpoint/2010/main" val="42579313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Open design</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722320"/>
          </a:xfrm>
        </p:spPr>
        <p:txBody>
          <a:bodyPr>
            <a:normAutofit fontScale="92500"/>
          </a:bodyPr>
          <a:lstStyle/>
          <a:p>
            <a:r>
              <a:rPr lang="en-GB" dirty="0"/>
              <a:t>According to this principle, the security architecture and </a:t>
            </a:r>
            <a:r>
              <a:rPr lang="en-GB" b="1" dirty="0"/>
              <a:t>design </a:t>
            </a:r>
            <a:r>
              <a:rPr lang="en-GB" dirty="0"/>
              <a:t>of a system should be made </a:t>
            </a:r>
            <a:r>
              <a:rPr lang="en-GB" b="1" dirty="0"/>
              <a:t>publicly available</a:t>
            </a:r>
            <a:r>
              <a:rPr lang="en-GB" dirty="0"/>
              <a:t> </a:t>
            </a:r>
          </a:p>
          <a:p>
            <a:pPr lvl="1"/>
            <a:r>
              <a:rPr lang="en-GB" dirty="0"/>
              <a:t>Security should rely only on keeping cryptographic keys secret </a:t>
            </a:r>
          </a:p>
          <a:p>
            <a:pPr lvl="1"/>
            <a:r>
              <a:rPr lang="en-GB" dirty="0"/>
              <a:t>Open design allows for a system to be scrutinized by multiple parties, which leads to the early discovery and correction of security vulnerabilities caused by design errors</a:t>
            </a:r>
          </a:p>
          <a:p>
            <a:pPr lvl="1"/>
            <a:r>
              <a:rPr lang="en-GB" dirty="0"/>
              <a:t>The open design principle is the opposite of the approach known as </a:t>
            </a:r>
            <a:r>
              <a:rPr lang="en-GB" b="1" dirty="0"/>
              <a:t>security by obscurity, </a:t>
            </a:r>
            <a:r>
              <a:rPr lang="en-GB" dirty="0"/>
              <a:t>which tries to achieve security by keeping cryptographic algorithms secret and which has been historically used without success by several organizations</a:t>
            </a:r>
          </a:p>
          <a:p>
            <a:r>
              <a:rPr lang="en-GB" dirty="0" err="1"/>
              <a:t>Kerckhoffs’s</a:t>
            </a:r>
            <a:r>
              <a:rPr lang="en-GB" dirty="0"/>
              <a:t> Principle:</a:t>
            </a:r>
          </a:p>
          <a:p>
            <a:pPr lvl="1"/>
            <a:r>
              <a:rPr lang="en-GB" dirty="0"/>
              <a:t>Stated by Netherlands born cryptographer Auguste </a:t>
            </a:r>
            <a:r>
              <a:rPr lang="en-GB" dirty="0" err="1"/>
              <a:t>Kerckhoffs</a:t>
            </a:r>
            <a:r>
              <a:rPr lang="en-GB" dirty="0"/>
              <a:t> in the 19th century</a:t>
            </a:r>
          </a:p>
          <a:p>
            <a:pPr lvl="1"/>
            <a:r>
              <a:rPr lang="en-GB" dirty="0"/>
              <a:t>“</a:t>
            </a:r>
            <a:r>
              <a:rPr lang="en-GB" i="1" dirty="0"/>
              <a:t>A cryptosystem should be secure even if everything about the system, except the key, is public knowledge</a:t>
            </a:r>
            <a:r>
              <a:rPr lang="en-GB" dirty="0"/>
              <a:t>”</a:t>
            </a:r>
            <a:endParaRPr lang="en-GB" dirty="0">
              <a:effectLst/>
            </a:endParaRPr>
          </a:p>
        </p:txBody>
      </p:sp>
    </p:spTree>
    <p:extLst>
      <p:ext uri="{BB962C8B-B14F-4D97-AF65-F5344CB8AC3E}">
        <p14:creationId xmlns:p14="http://schemas.microsoft.com/office/powerpoint/2010/main" val="18954419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Separation of privilege</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This principle dictates that </a:t>
            </a:r>
            <a:r>
              <a:rPr lang="en-GB" b="1" dirty="0"/>
              <a:t>multiple conditions </a:t>
            </a:r>
            <a:r>
              <a:rPr lang="en-GB" dirty="0"/>
              <a:t>should be required to achieve access to restricted resources or have a program perform some action</a:t>
            </a:r>
          </a:p>
          <a:p>
            <a:r>
              <a:rPr lang="en-GB" dirty="0"/>
              <a:t>A protection mechanism that requires two keys to unlock it is more robust and flexible than one that allows access to the presenter of only a single key</a:t>
            </a:r>
          </a:p>
        </p:txBody>
      </p:sp>
      <p:pic>
        <p:nvPicPr>
          <p:cNvPr id="4" name="Picture 3">
            <a:extLst>
              <a:ext uri="{FF2B5EF4-FFF2-40B4-BE49-F238E27FC236}">
                <a16:creationId xmlns:a16="http://schemas.microsoft.com/office/drawing/2014/main" id="{706221E1-5D7F-C644-BC9E-1773ACCB884C}"/>
              </a:ext>
            </a:extLst>
          </p:cNvPr>
          <p:cNvPicPr>
            <a:picLocks noChangeAspect="1"/>
          </p:cNvPicPr>
          <p:nvPr/>
        </p:nvPicPr>
        <p:blipFill>
          <a:blip r:embed="rId2"/>
          <a:stretch>
            <a:fillRect/>
          </a:stretch>
        </p:blipFill>
        <p:spPr>
          <a:xfrm>
            <a:off x="3791055" y="4036856"/>
            <a:ext cx="3535401" cy="2359479"/>
          </a:xfrm>
          <a:prstGeom prst="rect">
            <a:avLst/>
          </a:prstGeom>
        </p:spPr>
      </p:pic>
      <p:sp>
        <p:nvSpPr>
          <p:cNvPr id="5" name="Rectangle 4">
            <a:extLst>
              <a:ext uri="{FF2B5EF4-FFF2-40B4-BE49-F238E27FC236}">
                <a16:creationId xmlns:a16="http://schemas.microsoft.com/office/drawing/2014/main" id="{70F4FD99-797F-D641-9C80-1248305D30C7}"/>
              </a:ext>
            </a:extLst>
          </p:cNvPr>
          <p:cNvSpPr/>
          <p:nvPr/>
        </p:nvSpPr>
        <p:spPr>
          <a:xfrm>
            <a:off x="2835728" y="6396335"/>
            <a:ext cx="6096000" cy="461665"/>
          </a:xfrm>
          <a:prstGeom prst="rect">
            <a:avLst/>
          </a:prstGeom>
        </p:spPr>
        <p:txBody>
          <a:bodyPr>
            <a:spAutoFit/>
          </a:bodyPr>
          <a:lstStyle/>
          <a:p>
            <a:r>
              <a:rPr lang="en-GB" sz="800" dirty="0"/>
              <a:t>https://</a:t>
            </a:r>
            <a:r>
              <a:rPr lang="en-GB" sz="800" dirty="0" err="1"/>
              <a:t>www.google.com</a:t>
            </a:r>
            <a:r>
              <a:rPr lang="en-GB" sz="800" dirty="0"/>
              <a:t>/</a:t>
            </a:r>
            <a:r>
              <a:rPr lang="en-GB" sz="800" dirty="0" err="1"/>
              <a:t>url?sa</a:t>
            </a:r>
            <a:r>
              <a:rPr lang="en-GB" sz="800" dirty="0"/>
              <a:t>=</a:t>
            </a:r>
            <a:r>
              <a:rPr lang="en-GB" sz="800" dirty="0" err="1"/>
              <a:t>i&amp;source</a:t>
            </a:r>
            <a:r>
              <a:rPr lang="en-GB" sz="800" dirty="0"/>
              <a:t>=</a:t>
            </a:r>
            <a:r>
              <a:rPr lang="en-GB" sz="800" dirty="0" err="1"/>
              <a:t>imgres&amp;cd</a:t>
            </a:r>
            <a:r>
              <a:rPr lang="en-GB" sz="800" dirty="0"/>
              <a:t>=&amp;cad=</a:t>
            </a:r>
            <a:r>
              <a:rPr lang="en-GB" sz="800" dirty="0" err="1"/>
              <a:t>rja&amp;uact</a:t>
            </a:r>
            <a:r>
              <a:rPr lang="en-GB" sz="800" dirty="0"/>
              <a:t>=8&amp;ved=2ahUKEwia3Lq7vdbnAhVUX30KHcp5AacQjRx6BAgBEAQ&amp;url=http%3A%2F%2Ftheconversation.com%2Fgermanwings-crash-the-ins-and-outs-of-the-two-person-rule-39453&amp;psig=AOvVaw3y_FASYxaXQ3OS-arkXaG1&amp;ust=1581956504947545</a:t>
            </a:r>
          </a:p>
        </p:txBody>
      </p:sp>
    </p:spTree>
    <p:extLst>
      <p:ext uri="{BB962C8B-B14F-4D97-AF65-F5344CB8AC3E}">
        <p14:creationId xmlns:p14="http://schemas.microsoft.com/office/powerpoint/2010/main" val="13177063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Least privilege</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Every program and every user of the system should operate using the least set of privileges necessary to complete the job</a:t>
            </a:r>
          </a:p>
          <a:p>
            <a:pPr lvl="1"/>
            <a:r>
              <a:rPr lang="en-GB" dirty="0"/>
              <a:t>The military concept of </a:t>
            </a:r>
            <a:r>
              <a:rPr lang="en-GB" b="1" dirty="0"/>
              <a:t>need-to-know </a:t>
            </a:r>
            <a:r>
              <a:rPr lang="en-GB" dirty="0"/>
              <a:t>information is an example of this principle</a:t>
            </a:r>
            <a:endParaRPr lang="en-GB" dirty="0">
              <a:effectLst/>
            </a:endParaRPr>
          </a:p>
        </p:txBody>
      </p:sp>
    </p:spTree>
    <p:extLst>
      <p:ext uri="{BB962C8B-B14F-4D97-AF65-F5344CB8AC3E}">
        <p14:creationId xmlns:p14="http://schemas.microsoft.com/office/powerpoint/2010/main" val="27320977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11327</TotalTime>
  <Words>1980</Words>
  <Application>Microsoft Macintosh PowerPoint</Application>
  <PresentationFormat>Widescreen</PresentationFormat>
  <Paragraphs>124</Paragraphs>
  <Slides>27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Calibri</vt:lpstr>
      <vt:lpstr>Calibri Light</vt:lpstr>
      <vt:lpstr>Office Theme</vt:lpstr>
      <vt:lpstr>CSE 477: Introduction to Computer Security</vt:lpstr>
      <vt:lpstr>Outline</vt:lpstr>
      <vt:lpstr>Security principles</vt:lpstr>
      <vt:lpstr>Economy of mechanism</vt:lpstr>
      <vt:lpstr>Fail-safe defaults</vt:lpstr>
      <vt:lpstr>Complete mediation</vt:lpstr>
      <vt:lpstr>Open design</vt:lpstr>
      <vt:lpstr>Separation of privilege</vt:lpstr>
      <vt:lpstr>Least privilege</vt:lpstr>
      <vt:lpstr>Least common mechanism</vt:lpstr>
      <vt:lpstr>Psychological acceptability</vt:lpstr>
      <vt:lpstr>Work factor</vt:lpstr>
      <vt:lpstr>Compromise recording</vt:lpstr>
      <vt:lpstr>Access control</vt:lpstr>
      <vt:lpstr>Access control matrices</vt:lpstr>
      <vt:lpstr>Access control matrices</vt:lpstr>
      <vt:lpstr>Access control matrices: pros</vt:lpstr>
      <vt:lpstr>Access control matrices: cons</vt:lpstr>
      <vt:lpstr>Access control lists</vt:lpstr>
      <vt:lpstr>Access control lists: pros</vt:lpstr>
      <vt:lpstr>Access control lists: cons</vt:lpstr>
      <vt:lpstr>Capabilities</vt:lpstr>
      <vt:lpstr>Capabilities: pros</vt:lpstr>
      <vt:lpstr>Capabilities: cons</vt:lpstr>
      <vt:lpstr>Role Based Access Control (RBAC)</vt:lpstr>
      <vt:lpstr>RBAC: pros &amp; cons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Ferdous, Md Sadek</dc:creator>
  <cp:lastModifiedBy>Ferdous, Md Sadek</cp:lastModifiedBy>
  <cp:revision>118</cp:revision>
  <cp:lastPrinted>2019-01-17T04:48:43Z</cp:lastPrinted>
  <dcterms:created xsi:type="dcterms:W3CDTF">2018-03-28T08:20:04Z</dcterms:created>
  <dcterms:modified xsi:type="dcterms:W3CDTF">2020-02-16T17:24:37Z</dcterms:modified>
</cp:coreProperties>
</file>

<file path=docProps/thumbnail.jpeg>
</file>